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903726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9368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97061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 and move them to "Loyal" segment.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9981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profitability.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89277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marketing campaigns.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7272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efforts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9802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spending patterns, segments, preferences, and subscriptions.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43209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179802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Transactional data from 3,900 purchases across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50033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operations, reduce costs, and improve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7723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Summary: Key Features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368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25231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Location, Subscription)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76773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28315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Season, Size, Color)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79857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31399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Promo, Previous Purchases, Frequency, Review, Shipping)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11363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4081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'Review Rating' values using median.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583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'age_group' and 'purchase_frequency_days'.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9169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Analysis: Key SQL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significantly more revenue.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109079"/>
            <a:ext cx="4492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customers using discounts but spending above average.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716548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Gloves, Sandals, Boots, Hat, Skirt had highest average ratings.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716548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20696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had higher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1135"/>
            <a:ext cx="114439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Insights: Subscription &amp; Discounts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78574"/>
            <a:ext cx="5208984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878574"/>
            <a:ext cx="5208984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6172795" y="2878574"/>
            <a:ext cx="8657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62645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45431"/>
            <a:ext cx="3829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Total Revenue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0265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1053 subscribers, avg spend $59.49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56453"/>
            <a:ext cx="5081111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93790" y="4956453"/>
            <a:ext cx="5081111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6044922" y="4956453"/>
            <a:ext cx="9935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170436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523309"/>
            <a:ext cx="4588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 Total Revenue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1044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2847 non-subscribers, avg spend $59.87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2765227"/>
            <a:ext cx="907256" cy="1760577"/>
          </a:xfrm>
          <a:prstGeom prst="roundRect">
            <a:avLst>
              <a:gd name="adj" fmla="val 360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883009" y="34328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8733592" y="2992041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733592" y="3573185"/>
            <a:ext cx="51106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Hat, Sneakers, Coat, Sweater, Pants had highest discount rates.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599521" y="4752618"/>
            <a:ext cx="907256" cy="1760577"/>
          </a:xfrm>
          <a:prstGeom prst="roundRect">
            <a:avLst>
              <a:gd name="adj" fmla="val 36002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883009" y="5420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733592" y="4979432"/>
            <a:ext cx="4478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733592" y="5560576"/>
            <a:ext cx="51106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 are more likely to subscribe.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186" y="704255"/>
            <a:ext cx="12578358" cy="650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&amp; Age Group Revenue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1900476"/>
            <a:ext cx="2089904" cy="5735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48445" y="2069425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68" y="2525911"/>
            <a:ext cx="4179927" cy="5735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48445" y="2629853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7" y="3151346"/>
            <a:ext cx="6269950" cy="5735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748564" y="3255288"/>
            <a:ext cx="292537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 dirty="0"/>
          </a:p>
        </p:txBody>
      </p:sp>
      <p:sp>
        <p:nvSpPr>
          <p:cNvPr id="9" name="Shape 4"/>
          <p:cNvSpPr/>
          <p:nvPr/>
        </p:nvSpPr>
        <p:spPr>
          <a:xfrm>
            <a:off x="728186" y="3932873"/>
            <a:ext cx="416123" cy="416123"/>
          </a:xfrm>
          <a:prstGeom prst="roundRect">
            <a:avLst>
              <a:gd name="adj" fmla="val 21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06172" y="3978354"/>
            <a:ext cx="26003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352312" y="3978354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352312" y="4511397"/>
            <a:ext cx="570916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28186" y="5156359"/>
            <a:ext cx="416123" cy="416123"/>
          </a:xfrm>
          <a:prstGeom prst="roundRect">
            <a:avLst>
              <a:gd name="adj" fmla="val 21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806172" y="5201841"/>
            <a:ext cx="26003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352312" y="5201841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1352312" y="5734883"/>
            <a:ext cx="570916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28186" y="6379845"/>
            <a:ext cx="416123" cy="416123"/>
          </a:xfrm>
          <a:prstGeom prst="roundRect">
            <a:avLst>
              <a:gd name="adj" fmla="val 21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806172" y="6425327"/>
            <a:ext cx="26003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1352312" y="6425327"/>
            <a:ext cx="2600682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1352312" y="6958370"/>
            <a:ext cx="5709166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6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542" y="1900476"/>
            <a:ext cx="6333292" cy="35466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7800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Per Category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213854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34935" y="321385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3213854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 Purchased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321385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Orders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86417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34935" y="386417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86417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38641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514493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2334935" y="451449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4514493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45144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5164812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2334935" y="516481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16481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16481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160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815132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2334935" y="581513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6243161" y="5815132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151388" y="581513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key insights for actionable business strategies.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2025-11-17T14:56:50Z</dcterms:created>
  <dcterms:modified xsi:type="dcterms:W3CDTF">2025-11-17T14:56:50Z</dcterms:modified>
</cp:coreProperties>
</file>